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58" r:id="rId2"/>
    <p:sldId id="260" r:id="rId3"/>
    <p:sldId id="302" r:id="rId4"/>
    <p:sldId id="295" r:id="rId5"/>
    <p:sldId id="303" r:id="rId6"/>
    <p:sldId id="304" r:id="rId7"/>
    <p:sldId id="284" r:id="rId8"/>
    <p:sldId id="297" r:id="rId9"/>
    <p:sldId id="298" r:id="rId10"/>
    <p:sldId id="300" r:id="rId11"/>
    <p:sldId id="285" r:id="rId12"/>
    <p:sldId id="289" r:id="rId13"/>
    <p:sldId id="290" r:id="rId14"/>
    <p:sldId id="292" r:id="rId15"/>
    <p:sldId id="293" r:id="rId16"/>
    <p:sldId id="294" r:id="rId17"/>
    <p:sldId id="288" r:id="rId18"/>
    <p:sldId id="301" r:id="rId19"/>
    <p:sldId id="278" r:id="rId20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22"/>
      <p:bold r:id="rId23"/>
    </p:embeddedFont>
    <p:embeddedFont>
      <p:font typeface="돋움" panose="020B0600000101010101" pitchFamily="34" charset="-127"/>
      <p:regular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Nanum Myeongjo" panose="02020603020101020101" pitchFamily="18" charset="-127"/>
      <p:regular r:id="rId27"/>
      <p:bold r:id="rId28"/>
    </p:embeddedFont>
    <p:embeddedFont>
      <p:font typeface="나눔명조" panose="02020603020101020101" pitchFamily="18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Nanum Gothic" panose="020D0604000000000000" pitchFamily="34" charset="-127"/>
      <p:regular r:id="rId37"/>
      <p:bold r:id="rId38"/>
    </p:embeddedFont>
    <p:embeddedFont>
      <p:font typeface="Nanum Gothic ExtraBold" panose="020D0604000000000000" pitchFamily="34" charset="-127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85" autoAdjust="0"/>
    <p:restoredTop sz="82367"/>
  </p:normalViewPr>
  <p:slideViewPr>
    <p:cSldViewPr snapToGrid="0" showGuides="1">
      <p:cViewPr>
        <p:scale>
          <a:sx n="107" d="100"/>
          <a:sy n="107" d="100"/>
        </p:scale>
        <p:origin x="1656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0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86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73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70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48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6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이론도 어려울 뿐만 아니라 실제로 사용하는 것은 더욱 어렵기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비전공자들이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대하여 관심이 있다 하더라도 접근하기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비전공자들뿐만 아니라 컴퓨터공학 전공자나 중소기업들에서도 머신 러닝을 선뜻 사용하지 못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학습 방식이 다양하고 방법이 어렵고 방법을 알고있다 하더라도 학습시킬 데이터를 찾고 가공하는데 어려움을 느끼기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문제점들을 극복하기 위하여 우리는 편리한 사용자 인터페이스를 제공해서 머신 러닝에 접근성을 올릴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문제점들을 극복하기 위하여 우리는 편리한 사용자 인터페이스를 제공해서 머신 러닝에 접근성을 올릴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4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문제점들을 극복하기 위하여 우리는 편리한 사용자 인터페이스를 제공해서 머신 러닝에 접근성을 올릴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공공 데이터 포털이나 </a:t>
            </a:r>
            <a:r>
              <a:rPr lang="en-US" altLang="ko-KR" dirty="0"/>
              <a:t>Kaggle</a:t>
            </a:r>
            <a:r>
              <a:rPr lang="ko-KR" altLang="en-US" dirty="0"/>
              <a:t> 등과 같은 사이트로부터 공유된 데이터들을 수집 해놓고 사용자가 원하는 데이터들을 편리하게 사용할 수 있도록 하여</a:t>
            </a:r>
            <a:r>
              <a:rPr lang="en-US" altLang="ko-KR" dirty="0"/>
              <a:t>,</a:t>
            </a:r>
            <a:r>
              <a:rPr lang="ko-KR" altLang="en-US" dirty="0"/>
              <a:t> 학습 데이터에 대한 어려움을 갖지 않도록 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사용자와 플랫폼의 역할을 철저히 분리하여 사용자는 학습시킬 데이터를 선택만 하고 플랫폼은 선택된 데이터들을 가공하고 학습시켜 모델을 만들어낼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학습 현황 및 결과를 웹을 통해 확인하도록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77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비전공자나</a:t>
            </a:r>
            <a:r>
              <a:rPr lang="ko-KR" altLang="en-US" dirty="0"/>
              <a:t> 일반인들이 웹 서버를 통해서 편리한 사용자 인터페이스를 제공받는다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사용자들은 데이터를 삽입하거나 선택해서 학습을 요청하면 러닝 서버가 데이터를 가공하고 머신 러닝을 하게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 서버는 </a:t>
            </a:r>
            <a:r>
              <a:rPr lang="ko-KR" altLang="en-US" dirty="0" err="1"/>
              <a:t>러닝되고</a:t>
            </a:r>
            <a:r>
              <a:rPr lang="ko-KR" altLang="en-US" dirty="0"/>
              <a:t> 있는 상태를 시각화하여 사용자들에게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비전공자이지만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머신 러닝 서버에게 요청을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DBMS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56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0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31.tiff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tif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2317218" y="3312576"/>
            <a:ext cx="4509568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 머신 러닝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D40457-A845-6F46-8E48-DA9C6F1C021D}"/>
              </a:ext>
            </a:extLst>
          </p:cNvPr>
          <p:cNvGrpSpPr/>
          <p:nvPr/>
        </p:nvGrpSpPr>
        <p:grpSpPr>
          <a:xfrm>
            <a:off x="1143487" y="1040361"/>
            <a:ext cx="5779033" cy="929846"/>
            <a:chOff x="1062717" y="1220547"/>
            <a:chExt cx="5779033" cy="92984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259DDFE-E415-0144-BBA5-5DD7FA666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717" y="1220547"/>
              <a:ext cx="1115090" cy="929846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E864A09-2DE8-3444-9C93-737F39232383}"/>
                </a:ext>
              </a:extLst>
            </p:cNvPr>
            <p:cNvGrpSpPr/>
            <p:nvPr/>
          </p:nvGrpSpPr>
          <p:grpSpPr>
            <a:xfrm>
              <a:off x="2443582" y="1276319"/>
              <a:ext cx="4398168" cy="841693"/>
              <a:chOff x="2443582" y="1307623"/>
              <a:chExt cx="4398168" cy="84169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B203A3-3269-774F-AAF8-AACAA3589196}"/>
                  </a:ext>
                </a:extLst>
              </p:cNvPr>
              <p:cNvSpPr txBox="1"/>
              <p:nvPr/>
            </p:nvSpPr>
            <p:spPr>
              <a:xfrm>
                <a:off x="2443582" y="1307623"/>
                <a:ext cx="1454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머신 러닝 구축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B73FCBE-B3D2-5641-8FCB-3B28879C0AFC}"/>
                  </a:ext>
                </a:extLst>
              </p:cNvPr>
              <p:cNvSpPr txBox="1"/>
              <p:nvPr/>
            </p:nvSpPr>
            <p:spPr>
              <a:xfrm>
                <a:off x="2611105" y="1718429"/>
                <a:ext cx="42306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사용자로부터 제공받은 데이터를 즉시 모델에 학습시킬 수 있도록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  여러 모델을 구축한다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84EF77-3F96-9044-9882-C28588B0CBD4}"/>
              </a:ext>
            </a:extLst>
          </p:cNvPr>
          <p:cNvGrpSpPr/>
          <p:nvPr/>
        </p:nvGrpSpPr>
        <p:grpSpPr>
          <a:xfrm>
            <a:off x="2109059" y="2558009"/>
            <a:ext cx="5330129" cy="837276"/>
            <a:chOff x="1791124" y="2771509"/>
            <a:chExt cx="5330129" cy="83727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A618B3-1537-0343-9B92-8C6EA449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124" y="2803826"/>
              <a:ext cx="749652" cy="749652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ECA4A5C-C790-8A4F-A2AE-9C45B0D73EE3}"/>
                </a:ext>
              </a:extLst>
            </p:cNvPr>
            <p:cNvGrpSpPr/>
            <p:nvPr/>
          </p:nvGrpSpPr>
          <p:grpSpPr>
            <a:xfrm>
              <a:off x="2944992" y="2771509"/>
              <a:ext cx="4176261" cy="837276"/>
              <a:chOff x="2310962" y="1307623"/>
              <a:chExt cx="4176261" cy="83727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A1F331-5397-1E42-A433-08889293824A}"/>
                  </a:ext>
                </a:extLst>
              </p:cNvPr>
              <p:cNvSpPr txBox="1"/>
              <p:nvPr/>
            </p:nvSpPr>
            <p:spPr>
              <a:xfrm>
                <a:off x="2310962" y="1307623"/>
                <a:ext cx="36856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사용하기 편리한 사용자 인터페이스 제작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B5157B7-4297-B74E-AAB8-7EA1D1229F8B}"/>
                  </a:ext>
                </a:extLst>
              </p:cNvPr>
              <p:cNvSpPr txBox="1"/>
              <p:nvPr/>
            </p:nvSpPr>
            <p:spPr>
              <a:xfrm>
                <a:off x="2482601" y="1714012"/>
                <a:ext cx="400462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이 서비스를 처음 이용해보는 사용자도 쉽게 사용할 수 있도록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  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UI</a:t>
                </a:r>
                <a:r>
                  <a:rPr lang="ko-KR" altLang="en-US" sz="1100" b="1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를</a:t>
                </a: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제작한다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0D5B35-4E72-5B4A-BEA4-3D7D582CF370}"/>
              </a:ext>
            </a:extLst>
          </p:cNvPr>
          <p:cNvGrpSpPr/>
          <p:nvPr/>
        </p:nvGrpSpPr>
        <p:grpSpPr>
          <a:xfrm>
            <a:off x="2638617" y="3983087"/>
            <a:ext cx="5473001" cy="837019"/>
            <a:chOff x="2478485" y="4018500"/>
            <a:chExt cx="5473001" cy="83701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DCFEA4-0957-7843-8B40-86F18DAE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8485" y="4091046"/>
              <a:ext cx="1600730" cy="65950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468F262-34D7-7445-B047-9A8839330E5C}"/>
                </a:ext>
              </a:extLst>
            </p:cNvPr>
            <p:cNvGrpSpPr/>
            <p:nvPr/>
          </p:nvGrpSpPr>
          <p:grpSpPr>
            <a:xfrm>
              <a:off x="4240151" y="4018500"/>
              <a:ext cx="3711335" cy="837019"/>
              <a:chOff x="2520365" y="1307623"/>
              <a:chExt cx="3711335" cy="83701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23D3916-C4C5-FD47-8E29-E99DA6082C12}"/>
                  </a:ext>
                </a:extLst>
              </p:cNvPr>
              <p:cNvSpPr txBox="1"/>
              <p:nvPr/>
            </p:nvSpPr>
            <p:spPr>
              <a:xfrm>
                <a:off x="2520365" y="1307623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웹 애플리케이션 구현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0E713EB-33E4-0047-B3B3-74EBE598F40F}"/>
                  </a:ext>
                </a:extLst>
              </p:cNvPr>
              <p:cNvSpPr txBox="1"/>
              <p:nvPr/>
            </p:nvSpPr>
            <p:spPr>
              <a:xfrm>
                <a:off x="2706376" y="1713755"/>
                <a:ext cx="352532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동적인 웹 사이트를 개발하기 위해 웹 애플리케이션을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  구현한다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C1C24B-6F38-6A4E-96A8-B69DA138DD36}"/>
              </a:ext>
            </a:extLst>
          </p:cNvPr>
          <p:cNvGrpSpPr/>
          <p:nvPr/>
        </p:nvGrpSpPr>
        <p:grpSpPr>
          <a:xfrm>
            <a:off x="3979692" y="5407909"/>
            <a:ext cx="4555664" cy="740382"/>
            <a:chOff x="3922036" y="5384716"/>
            <a:chExt cx="4555664" cy="74038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D0E0F36-0411-B241-AD53-6CA8277B0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2036" y="5417067"/>
              <a:ext cx="769598" cy="708031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025B23B-0789-844A-AAF3-DF856044068E}"/>
                </a:ext>
              </a:extLst>
            </p:cNvPr>
            <p:cNvGrpSpPr/>
            <p:nvPr/>
          </p:nvGrpSpPr>
          <p:grpSpPr>
            <a:xfrm>
              <a:off x="5264150" y="5384716"/>
              <a:ext cx="3213550" cy="648991"/>
              <a:chOff x="2569227" y="1307623"/>
              <a:chExt cx="3213550" cy="64899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C73465-31F1-404C-ADC0-6B4A815217B9}"/>
                  </a:ext>
                </a:extLst>
              </p:cNvPr>
              <p:cNvSpPr txBox="1"/>
              <p:nvPr/>
            </p:nvSpPr>
            <p:spPr>
              <a:xfrm>
                <a:off x="2569227" y="1307623"/>
                <a:ext cx="9012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DB </a:t>
                </a:r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구축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2ADB39-644C-8248-9404-4C8D0371E60B}"/>
                  </a:ext>
                </a:extLst>
              </p:cNvPr>
              <p:cNvSpPr txBox="1"/>
              <p:nvPr/>
            </p:nvSpPr>
            <p:spPr>
              <a:xfrm>
                <a:off x="2736750" y="1695004"/>
                <a:ext cx="304602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신속하게 후속처리를 함으로써 불편함을 없앰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447E26-DB46-B64E-BCEE-DD744BA3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863350"/>
            <a:ext cx="6035040" cy="284988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CB2839-9652-F147-AD34-6BB78110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2175231"/>
            <a:ext cx="6007100" cy="282194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C362947-D7EF-C345-840F-475EF1F3D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3309149"/>
            <a:ext cx="6007100" cy="28079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D898BB-5CA9-9E41-847B-248EC2D40A37}"/>
              </a:ext>
            </a:extLst>
          </p:cNvPr>
          <p:cNvGrpSpPr/>
          <p:nvPr/>
        </p:nvGrpSpPr>
        <p:grpSpPr>
          <a:xfrm>
            <a:off x="6215663" y="2380670"/>
            <a:ext cx="2935419" cy="2096659"/>
            <a:chOff x="6136941" y="3168152"/>
            <a:chExt cx="2935419" cy="20966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CAC9C1-A184-0249-8FC8-EF8EE5E5B549}"/>
                </a:ext>
              </a:extLst>
            </p:cNvPr>
            <p:cNvSpPr txBox="1"/>
            <p:nvPr/>
          </p:nvSpPr>
          <p:spPr>
            <a:xfrm>
              <a:off x="6136941" y="3168152"/>
              <a:ext cx="29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자신이 원하는 학습 방법 선택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DC2B56-4CBD-C444-9712-1B04914F5629}"/>
                </a:ext>
              </a:extLst>
            </p:cNvPr>
            <p:cNvSpPr txBox="1"/>
            <p:nvPr/>
          </p:nvSpPr>
          <p:spPr>
            <a:xfrm>
              <a:off x="6236604" y="3535107"/>
              <a:ext cx="1479892" cy="1729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 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군집화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분포 추정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48CF54-CFEF-FB4B-981C-DC6D0DD1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4C4130A4-9D0D-9F40-B146-668E23D5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10"/>
            <a:ext cx="5868000" cy="64455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869998A-08AB-5D4B-B5D5-AFB43B582E75}"/>
              </a:ext>
            </a:extLst>
          </p:cNvPr>
          <p:cNvGrpSpPr/>
          <p:nvPr/>
        </p:nvGrpSpPr>
        <p:grpSpPr>
          <a:xfrm>
            <a:off x="6020400" y="3014690"/>
            <a:ext cx="2658100" cy="828620"/>
            <a:chOff x="6136941" y="3168152"/>
            <a:chExt cx="2658100" cy="8286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1913BE-10A2-0C4D-BF26-9E61D0064C63}"/>
                </a:ext>
              </a:extLst>
            </p:cNvPr>
            <p:cNvSpPr txBox="1"/>
            <p:nvPr/>
          </p:nvSpPr>
          <p:spPr>
            <a:xfrm>
              <a:off x="6136941" y="3168152"/>
              <a:ext cx="2658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학습을 원하는 데이터 삽입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39D10E-CEA1-EE4F-8C66-E9F6DDF898D4}"/>
                </a:ext>
              </a:extLst>
            </p:cNvPr>
            <p:cNvSpPr txBox="1"/>
            <p:nvPr/>
          </p:nvSpPr>
          <p:spPr>
            <a:xfrm>
              <a:off x="6236604" y="3535107"/>
              <a:ext cx="2390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자신이 학습시키고 싶은 데이터들을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엑셀 파일 형태로 업로드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 descr="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C2651278-3F98-7940-BCE1-A64ECC45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620495"/>
            <a:ext cx="5868000" cy="6445526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D8B0A4F-9422-EC43-AC38-4525C727DCD9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D6EF9-5B4F-D946-B5B3-5F5F0E4D0F04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573446-C819-8848-82AB-9D1A3E4F95F9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713CD-0E65-0943-B7AB-342CED36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4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모니터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D11851D5-AF13-DC4F-A8CE-26777327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7" y="619761"/>
            <a:ext cx="5866610" cy="644399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1E0EF4-CEB6-F240-90B0-F666D480A387}"/>
              </a:ext>
            </a:extLst>
          </p:cNvPr>
          <p:cNvGrpSpPr/>
          <p:nvPr/>
        </p:nvGrpSpPr>
        <p:grpSpPr>
          <a:xfrm>
            <a:off x="5724276" y="2806778"/>
            <a:ext cx="3344393" cy="1244443"/>
            <a:chOff x="6109758" y="2936995"/>
            <a:chExt cx="334439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0034A-23A1-2940-A3CD-102647CC00A7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F938A-1B24-6B48-90CB-9AA514F596DC}"/>
                </a:ext>
              </a:extLst>
            </p:cNvPr>
            <p:cNvSpPr txBox="1"/>
            <p:nvPr/>
          </p:nvSpPr>
          <p:spPr>
            <a:xfrm>
              <a:off x="6236604" y="3535107"/>
              <a:ext cx="3217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컬럼별로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입력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출력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제외 중에 하나 선택</a:t>
              </a:r>
              <a:endParaRPr lang="en-US" altLang="ko-KR" sz="1200" b="1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학습률과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학습 횟수를 선택해서 얼마나</a:t>
              </a:r>
              <a:endParaRPr lang="en-US" altLang="ko-KR" sz="1200" b="1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 견고하게 모델을 구성할 것인지를 결정한다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62597D3-2262-3842-AE0E-E1DABA48709E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889BDC-C3C6-EE47-9265-46A2FA3DA79C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8301B-B6EA-EF44-A36C-D7FF1CEA6F3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13CB83-28F7-8B45-8DAA-E6D3C500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BE0FCE-95B5-EE47-A63A-44DC0915D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3612477"/>
            <a:ext cx="5161550" cy="289117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CFBF88-5AF9-3443-AF48-9BB41B72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880835"/>
            <a:ext cx="5161550" cy="237431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587BE3-0B7F-BE45-A188-9281DD7FFCD2}"/>
              </a:ext>
            </a:extLst>
          </p:cNvPr>
          <p:cNvGrpSpPr/>
          <p:nvPr/>
        </p:nvGrpSpPr>
        <p:grpSpPr>
          <a:xfrm>
            <a:off x="5724276" y="2806778"/>
            <a:ext cx="3216153" cy="1244443"/>
            <a:chOff x="6109758" y="2936995"/>
            <a:chExt cx="3216153" cy="12444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42972-D614-2649-9F3F-D610301AF0CD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43C2B9-8D0B-7C44-AC6B-F477F0100DE4}"/>
                </a:ext>
              </a:extLst>
            </p:cNvPr>
            <p:cNvSpPr txBox="1"/>
            <p:nvPr/>
          </p:nvSpPr>
          <p:spPr>
            <a:xfrm>
              <a:off x="6236604" y="3535107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128B6B15-4599-5846-963B-2117B2ECF902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F86DE-8D4A-7E41-AB39-D70AA2F58B67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5AEF0-5E4D-404C-954C-642679217E0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682461-C1CA-DD4A-8360-78B95018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0209FC8B-B849-D74A-A078-6CE899C7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1976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B9DAA3-A645-6E48-A804-41ED56181A84}"/>
              </a:ext>
            </a:extLst>
          </p:cNvPr>
          <p:cNvGrpSpPr/>
          <p:nvPr/>
        </p:nvGrpSpPr>
        <p:grpSpPr>
          <a:xfrm>
            <a:off x="5724276" y="2806778"/>
            <a:ext cx="2991733" cy="1429109"/>
            <a:chOff x="6109758" y="2936995"/>
            <a:chExt cx="2991733" cy="14291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C8B81-2EC7-A341-951C-629B084039B7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시작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97AC5-7177-C348-9E7C-AC03E69FB935}"/>
                </a:ext>
              </a:extLst>
            </p:cNvPr>
            <p:cNvSpPr txBox="1"/>
            <p:nvPr/>
          </p:nvSpPr>
          <p:spPr>
            <a:xfrm>
              <a:off x="6236604" y="3535107"/>
              <a:ext cx="28648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통해 학습 진행 상태를 확인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그래프를 통해 데이터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손실량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기대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실제 출력 값의 비교 가능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AC2FA682-A459-FB43-AC02-AF7F9570633F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D833F-2444-914E-9BAE-82D531017A6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C3529-EBDB-E849-AB19-FDEF54D09343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274E6-E837-5B4A-AB2A-DD65B24D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6129187-B155-5D42-BB6A-675DC5FC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2992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12CA31-C41B-8E47-9E3E-6C71E218F6EA}"/>
              </a:ext>
            </a:extLst>
          </p:cNvPr>
          <p:cNvGrpSpPr/>
          <p:nvPr/>
        </p:nvGrpSpPr>
        <p:grpSpPr>
          <a:xfrm>
            <a:off x="5724276" y="2806778"/>
            <a:ext cx="2946849" cy="1244443"/>
            <a:chOff x="6109758" y="2936995"/>
            <a:chExt cx="2946849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0E2CA2-B79A-F14C-90D2-9C5132A2A634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완료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F923BB-61ED-D94A-B901-BA317820EEC7}"/>
                </a:ext>
              </a:extLst>
            </p:cNvPr>
            <p:cNvSpPr txBox="1"/>
            <p:nvPr/>
          </p:nvSpPr>
          <p:spPr>
            <a:xfrm>
              <a:off x="6236604" y="3535107"/>
              <a:ext cx="2820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입력 값을 담아서 요청하면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혹은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형식으로 값을 출력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FA15CDDA-9C1C-C44D-8291-D9D87E8AFD10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EE587-597A-AB4E-94BA-C5B5B5BF30BF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3EC29-58C3-494E-ACC8-2270F1A9E19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7D2271-F56C-A640-A50E-A5BEC0B0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역할 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6D1D79-3722-8E4E-9427-D7045D6ED237}"/>
              </a:ext>
            </a:extLst>
          </p:cNvPr>
          <p:cNvGrpSpPr/>
          <p:nvPr/>
        </p:nvGrpSpPr>
        <p:grpSpPr>
          <a:xfrm>
            <a:off x="542341" y="1126547"/>
            <a:ext cx="8069421" cy="4702626"/>
            <a:chOff x="358394" y="1077686"/>
            <a:chExt cx="8069421" cy="47026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297CFE-61D6-884A-87B2-96B505565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83" y="1373332"/>
              <a:ext cx="952500" cy="9525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6A34021-BF8B-4F4B-830D-E20F26E98AEE}"/>
                </a:ext>
              </a:extLst>
            </p:cNvPr>
            <p:cNvSpPr/>
            <p:nvPr/>
          </p:nvSpPr>
          <p:spPr>
            <a:xfrm>
              <a:off x="358395" y="1077686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0FD0E9-CA1C-244F-81A3-15592328D847}"/>
                </a:ext>
              </a:extLst>
            </p:cNvPr>
            <p:cNvSpPr txBox="1"/>
            <p:nvPr/>
          </p:nvSpPr>
          <p:spPr>
            <a:xfrm>
              <a:off x="1807029" y="1373332"/>
              <a:ext cx="5652509" cy="1615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TensorFlow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Spring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프레임 워크를 사용하여 웹 애플리케이션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PostgreSQL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을 활용한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DB 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39906A-7542-9741-BF7C-85EC93B5A1C8}"/>
                </a:ext>
              </a:extLst>
            </p:cNvPr>
            <p:cNvSpPr txBox="1"/>
            <p:nvPr/>
          </p:nvSpPr>
          <p:spPr>
            <a:xfrm>
              <a:off x="674915" y="2514598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이상민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D711CA7E-F240-EF40-BA58-A9FAD5EEF871}"/>
                </a:ext>
              </a:extLst>
            </p:cNvPr>
            <p:cNvSpPr/>
            <p:nvPr/>
          </p:nvSpPr>
          <p:spPr>
            <a:xfrm>
              <a:off x="358394" y="3788227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9D874-9D0D-D040-8590-321AE54513FC}"/>
                </a:ext>
              </a:extLst>
            </p:cNvPr>
            <p:cNvSpPr txBox="1"/>
            <p:nvPr/>
          </p:nvSpPr>
          <p:spPr>
            <a:xfrm>
              <a:off x="1807028" y="4161059"/>
              <a:ext cx="4306307" cy="129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TensorFlow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웹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UI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1D13E7-E9DA-E046-9793-2761DEFA69FF}"/>
                </a:ext>
              </a:extLst>
            </p:cNvPr>
            <p:cNvSpPr txBox="1"/>
            <p:nvPr/>
          </p:nvSpPr>
          <p:spPr>
            <a:xfrm>
              <a:off x="674914" y="5225139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황순호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173DEF-3CEF-1C43-9697-8E05A159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83" y="4161059"/>
              <a:ext cx="952500" cy="95250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8F569-8B37-7440-A569-8830B960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연구 일정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50AA88C-EE36-3940-85D8-0027D0EC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02042"/>
              </p:ext>
            </p:extLst>
          </p:nvPr>
        </p:nvGraphicFramePr>
        <p:xfrm>
          <a:off x="556783" y="1132247"/>
          <a:ext cx="7947444" cy="4593507"/>
        </p:xfrm>
        <a:graphic>
          <a:graphicData uri="http://schemas.openxmlformats.org/drawingml/2006/table">
            <a:tbl>
              <a:tblPr/>
              <a:tblGrid>
                <a:gridCol w="1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94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194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일정</a:t>
                      </a:r>
                      <a:r>
                        <a:rPr lang="ko-KR" altLang="en-US" sz="1000" b="1" kern="0" spc="0" baseline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수행 내용 </a:t>
                      </a:r>
                    </a:p>
                  </a:txBody>
                  <a:tcPr marL="15922" marR="15922" marT="41564" marB="4156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구 일 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Spring 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Vue.js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머신 러닝 모델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1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WAS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애플리케이션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39869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 &amp; WAS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0024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WAS &amp; Python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859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전체 테스트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85281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발표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2416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057752-8B22-4948-A805-D8EDFBEF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388394" y="1905381"/>
            <a:ext cx="1754911" cy="533400"/>
            <a:chOff x="3279784" y="2105278"/>
            <a:chExt cx="175491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53216" y="233712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1176925" cy="470762"/>
              <a:chOff x="4033274" y="1900402"/>
              <a:chExt cx="117692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5757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개요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1769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배경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연구 목적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3101379" y="2764039"/>
            <a:ext cx="3206905" cy="533400"/>
            <a:chOff x="2848819" y="3161897"/>
            <a:chExt cx="3206905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2653290" cy="470762"/>
              <a:chOff x="4033274" y="1900402"/>
              <a:chExt cx="2653290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2653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설계의 구성요소와 </a:t>
                </a:r>
                <a:r>
                  <a:rPr lang="ko-KR" altLang="en-US" sz="1600" b="1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3628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기능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구성도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sz="800" b="1" dirty="0" err="1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718996" y="3622697"/>
            <a:ext cx="2424640" cy="533400"/>
            <a:chOff x="2431078" y="4262945"/>
            <a:chExt cx="2424640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3E810-6B34-9B42-80E4-5DDC22B065F2}"/>
                </a:ext>
              </a:extLst>
            </p:cNvPr>
            <p:cNvSpPr txBox="1"/>
            <p:nvPr/>
          </p:nvSpPr>
          <p:spPr>
            <a:xfrm>
              <a:off x="2984693" y="4274159"/>
              <a:ext cx="187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프로젝트 수행 계획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393732" y="4481355"/>
            <a:ext cx="2229074" cy="533400"/>
            <a:chOff x="2013337" y="5363993"/>
            <a:chExt cx="2229074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675459" cy="470762"/>
              <a:chOff x="4033274" y="1900402"/>
              <a:chExt cx="1675459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최종 예상 결과물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80182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 시나리오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2035745" y="5340013"/>
            <a:ext cx="1581460" cy="533400"/>
            <a:chOff x="2013337" y="5363993"/>
            <a:chExt cx="1581460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05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역할 분담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A6C378C-3075-7F4C-B761-C051CD3385FD}"/>
              </a:ext>
            </a:extLst>
          </p:cNvPr>
          <p:cNvGrpSpPr/>
          <p:nvPr/>
        </p:nvGrpSpPr>
        <p:grpSpPr>
          <a:xfrm>
            <a:off x="1681025" y="6198673"/>
            <a:ext cx="1581460" cy="533400"/>
            <a:chOff x="2013337" y="5363993"/>
            <a:chExt cx="1581460" cy="53340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079C16F-C5EB-864D-8DDA-BA6A2733229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00C868C-164E-CF40-85AF-5923786E053B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CF0CC3-1655-AF4B-9739-D2ADA423166D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06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DBAE795-CC67-0D43-A020-7159BD2B98B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61B7BCA-0C05-5B40-9734-67D43C03C4D1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일정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459264-6C55-4346-B0D8-F7644062FCE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27E8EC-BD60-5546-8ECD-2CB5D2F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4607D-2A6D-2B48-8AF7-5B3B53111AD6}"/>
              </a:ext>
            </a:extLst>
          </p:cNvPr>
          <p:cNvSpPr txBox="1"/>
          <p:nvPr/>
        </p:nvSpPr>
        <p:spPr>
          <a:xfrm>
            <a:off x="956536" y="4234747"/>
            <a:ext cx="10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9" name="그림 28" descr="셔츠이(가) 표시된 사진&#10;&#10;자동 생성된 설명">
            <a:extLst>
              <a:ext uri="{FF2B5EF4-FFF2-40B4-BE49-F238E27FC236}">
                <a16:creationId xmlns:a16="http://schemas.microsoft.com/office/drawing/2014/main" id="{79C4484D-7419-2C4B-8FC9-553BD77F5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6" y="2508798"/>
            <a:ext cx="1437064" cy="143706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1E00CD-8A34-294F-8057-6CA6029940A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DB26A1-C253-8641-8BDC-0EE2172B38E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배경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87B2BE-F90A-8A4C-A5FC-7A2B6FA6200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B5386-A65D-C145-A465-6AE772FC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CEB9E0-05FD-E741-9BB4-818E47ED4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07" y="2500704"/>
            <a:ext cx="1463178" cy="1463178"/>
          </a:xfrm>
          <a:prstGeom prst="rect">
            <a:avLst/>
          </a:prstGeom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44AD58BB-304E-3D47-85CE-F14C1852F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95" y="2510630"/>
            <a:ext cx="1453252" cy="14532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BE6382-4EA3-CB49-97E8-4180F3899C1F}"/>
              </a:ext>
            </a:extLst>
          </p:cNvPr>
          <p:cNvSpPr txBox="1"/>
          <p:nvPr/>
        </p:nvSpPr>
        <p:spPr>
          <a:xfrm>
            <a:off x="7131367" y="4244673"/>
            <a:ext cx="1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중소 기업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12A41A-5183-9E4E-A7E4-F30DBF7012B0}"/>
              </a:ext>
            </a:extLst>
          </p:cNvPr>
          <p:cNvSpPr txBox="1"/>
          <p:nvPr/>
        </p:nvSpPr>
        <p:spPr>
          <a:xfrm>
            <a:off x="4167735" y="4239710"/>
            <a:ext cx="85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6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FB6EAF0-ECE2-9145-86FF-49814CE659B2}"/>
              </a:ext>
            </a:extLst>
          </p:cNvPr>
          <p:cNvSpPr/>
          <p:nvPr/>
        </p:nvSpPr>
        <p:spPr>
          <a:xfrm>
            <a:off x="653677" y="2390321"/>
            <a:ext cx="2263525" cy="2077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사용자</a:t>
            </a:r>
            <a:r>
              <a:rPr kumimoji="1" lang="ko-KR" altLang="en-US" dirty="0"/>
              <a:t>  인터페이스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아이콘</a:t>
            </a:r>
            <a:endParaRPr kumimoji="1" lang="ko-Kore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B42B479-C6F8-A64C-A9AB-C0C17827CB48}"/>
              </a:ext>
            </a:extLst>
          </p:cNvPr>
          <p:cNvGrpSpPr/>
          <p:nvPr/>
        </p:nvGrpSpPr>
        <p:grpSpPr>
          <a:xfrm>
            <a:off x="6838852" y="2532506"/>
            <a:ext cx="1516709" cy="1896346"/>
            <a:chOff x="846246" y="4388749"/>
            <a:chExt cx="1516709" cy="189634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740B56-CF48-5543-B2C9-4EED7B1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246" y="4388749"/>
              <a:ext cx="1516709" cy="151670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6482E4-D58F-2F44-B5D2-5E4AA87D37B9}"/>
                </a:ext>
              </a:extLst>
            </p:cNvPr>
            <p:cNvSpPr txBox="1"/>
            <p:nvPr/>
          </p:nvSpPr>
          <p:spPr>
            <a:xfrm>
              <a:off x="1230863" y="5849854"/>
              <a:ext cx="747473" cy="43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접근성</a:t>
              </a:r>
              <a:endPara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096B53-88F0-B948-A500-A4A12859C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1801B0-6C9D-E544-B82F-298E6268AC28}"/>
              </a:ext>
            </a:extLst>
          </p:cNvPr>
          <p:cNvGrpSpPr/>
          <p:nvPr/>
        </p:nvGrpSpPr>
        <p:grpSpPr>
          <a:xfrm>
            <a:off x="1026298" y="2414354"/>
            <a:ext cx="1942126" cy="1528125"/>
            <a:chOff x="3699436" y="1475460"/>
            <a:chExt cx="1942126" cy="15281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CACBFD9-A3C6-6C42-8C9D-2F44DE30E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9436" y="1475460"/>
              <a:ext cx="1358900" cy="9525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B86676-5CCD-7840-A088-3215F1317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7562" y="2457485"/>
              <a:ext cx="1524000" cy="5461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976339-8391-074E-B2D3-91F1DBF85C84}"/>
                </a:ext>
              </a:extLst>
            </p:cNvPr>
            <p:cNvSpPr txBox="1"/>
            <p:nvPr/>
          </p:nvSpPr>
          <p:spPr>
            <a:xfrm>
              <a:off x="4378886" y="20923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i="1" dirty="0">
                  <a:solidFill>
                    <a:srgbClr val="0070C0"/>
                  </a:solidFill>
                </a:rPr>
                <a:t>&amp;</a:t>
              </a:r>
              <a:endParaRPr kumimoji="1" lang="ko-Kore-KR" altLang="en-US" b="1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284B4D-A5DD-EE44-BCFC-079821E581BF}"/>
              </a:ext>
            </a:extLst>
          </p:cNvPr>
          <p:cNvGrpSpPr/>
          <p:nvPr/>
        </p:nvGrpSpPr>
        <p:grpSpPr>
          <a:xfrm>
            <a:off x="6898328" y="2294467"/>
            <a:ext cx="1457556" cy="2144774"/>
            <a:chOff x="6898328" y="2294467"/>
            <a:chExt cx="1457556" cy="214477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781244-4D9A-1547-89AE-94C47695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943" y="2906929"/>
              <a:ext cx="1167467" cy="116746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29A229-FACA-654D-9271-966AA52CB0AA}"/>
                </a:ext>
              </a:extLst>
            </p:cNvPr>
            <p:cNvSpPr txBox="1"/>
            <p:nvPr/>
          </p:nvSpPr>
          <p:spPr>
            <a:xfrm>
              <a:off x="7352722" y="2294467"/>
              <a:ext cx="421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0000"/>
                  </a:solidFill>
                </a:rPr>
                <a:t>?</a:t>
              </a:r>
              <a:endParaRPr kumimoji="1" lang="ko-Kore-KR" altLang="en-US" sz="4000" b="1" dirty="0">
                <a:solidFill>
                  <a:srgbClr val="FF0000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FE67030-5B72-FC47-B017-A7791A3A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28" y="3912380"/>
              <a:ext cx="526861" cy="526861"/>
            </a:xfrm>
            <a:prstGeom prst="rect">
              <a:avLst/>
            </a:prstGeom>
          </p:spPr>
        </p:pic>
        <p:pic>
          <p:nvPicPr>
            <p:cNvPr id="60" name="그림 59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8C117356-4458-9746-8D1A-B25043B3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785" y="3755346"/>
              <a:ext cx="638099" cy="638099"/>
            </a:xfrm>
            <a:prstGeom prst="rect">
              <a:avLst/>
            </a:prstGeom>
          </p:spPr>
        </p:pic>
      </p:grpSp>
      <p:sp>
        <p:nvSpPr>
          <p:cNvPr id="44" name="곱하기 43">
            <a:extLst>
              <a:ext uri="{FF2B5EF4-FFF2-40B4-BE49-F238E27FC236}">
                <a16:creationId xmlns:a16="http://schemas.microsoft.com/office/drawing/2014/main" id="{5FB83F8C-AA6D-9C41-BF11-1EB479A8B760}"/>
              </a:ext>
            </a:extLst>
          </p:cNvPr>
          <p:cNvSpPr/>
          <p:nvPr/>
        </p:nvSpPr>
        <p:spPr>
          <a:xfrm>
            <a:off x="6699536" y="2906929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FCA1A3B-80B1-EC42-853C-641B449EA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395F33-1A47-5B47-A787-9C4530D2A614}"/>
              </a:ext>
            </a:extLst>
          </p:cNvPr>
          <p:cNvGrpSpPr/>
          <p:nvPr/>
        </p:nvGrpSpPr>
        <p:grpSpPr>
          <a:xfrm>
            <a:off x="1102069" y="2674876"/>
            <a:ext cx="1926753" cy="1678698"/>
            <a:chOff x="3776262" y="1732524"/>
            <a:chExt cx="2331371" cy="20312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FCD6786-8B73-614F-BD6A-F066BDD3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214" y="1929395"/>
              <a:ext cx="780951" cy="780951"/>
            </a:xfrm>
            <a:prstGeom prst="rect">
              <a:avLst/>
            </a:prstGeom>
          </p:spPr>
        </p:pic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0B3628F5-B28B-2041-85E6-A3D65D9B1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3045" y="1821820"/>
              <a:ext cx="2142906" cy="18427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 descr="방이(가) 표시된 사진&#10;&#10;자동 생성된 설명">
              <a:extLst>
                <a:ext uri="{FF2B5EF4-FFF2-40B4-BE49-F238E27FC236}">
                  <a16:creationId xmlns:a16="http://schemas.microsoft.com/office/drawing/2014/main" id="{18F1ED56-E921-F444-95E4-C987E422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174" y="2755774"/>
              <a:ext cx="724905" cy="724905"/>
            </a:xfrm>
            <a:prstGeom prst="rect">
              <a:avLst/>
            </a:prstGeom>
          </p:spPr>
        </p:pic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8EB15C64-162D-8147-88A1-66ABF1AA77E7}"/>
                </a:ext>
              </a:extLst>
            </p:cNvPr>
            <p:cNvSpPr/>
            <p:nvPr/>
          </p:nvSpPr>
          <p:spPr>
            <a:xfrm>
              <a:off x="3776262" y="1732524"/>
              <a:ext cx="2331371" cy="203122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B8E3E691-8860-B04E-A688-3CA26F696256}"/>
                </a:ext>
              </a:extLst>
            </p:cNvPr>
            <p:cNvSpPr/>
            <p:nvPr/>
          </p:nvSpPr>
          <p:spPr>
            <a:xfrm rot="2802601">
              <a:off x="5189588" y="2164041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오른쪽 화살표[R] 32">
              <a:extLst>
                <a:ext uri="{FF2B5EF4-FFF2-40B4-BE49-F238E27FC236}">
                  <a16:creationId xmlns:a16="http://schemas.microsoft.com/office/drawing/2014/main" id="{000FC74F-4DAF-B54B-824C-A62BB456B400}"/>
                </a:ext>
              </a:extLst>
            </p:cNvPr>
            <p:cNvSpPr/>
            <p:nvPr/>
          </p:nvSpPr>
          <p:spPr>
            <a:xfrm rot="13497079">
              <a:off x="4115550" y="3039066"/>
              <a:ext cx="606281" cy="25084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54FB6C7C-85A8-B74A-8C7C-ABB3AD73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05" y="3030154"/>
            <a:ext cx="966541" cy="966541"/>
          </a:xfrm>
          <a:prstGeom prst="rect">
            <a:avLst/>
          </a:prstGeom>
        </p:spPr>
      </p:pic>
      <p:pic>
        <p:nvPicPr>
          <p:cNvPr id="63" name="그림 62" descr="플레이트이(가) 표시된 사진&#10;&#10;자동 생성된 설명">
            <a:extLst>
              <a:ext uri="{FF2B5EF4-FFF2-40B4-BE49-F238E27FC236}">
                <a16:creationId xmlns:a16="http://schemas.microsoft.com/office/drawing/2014/main" id="{753BDD60-CE26-744E-B36D-FCB575E3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10" y="3036748"/>
            <a:ext cx="1027665" cy="1027665"/>
          </a:xfrm>
          <a:prstGeom prst="rect">
            <a:avLst/>
          </a:prstGeom>
        </p:spPr>
      </p:pic>
      <p:sp>
        <p:nvSpPr>
          <p:cNvPr id="67" name="곱하기 66">
            <a:extLst>
              <a:ext uri="{FF2B5EF4-FFF2-40B4-BE49-F238E27FC236}">
                <a16:creationId xmlns:a16="http://schemas.microsoft.com/office/drawing/2014/main" id="{5AD1A29F-1E1A-4543-A580-B2C227161289}"/>
              </a:ext>
            </a:extLst>
          </p:cNvPr>
          <p:cNvSpPr/>
          <p:nvPr/>
        </p:nvSpPr>
        <p:spPr>
          <a:xfrm>
            <a:off x="5954513" y="2756213"/>
            <a:ext cx="1728279" cy="15323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AF0A2A0-A37A-8A44-9068-E17E63A6F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1" y="2896946"/>
            <a:ext cx="1167467" cy="1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941265" y="1398481"/>
            <a:ext cx="2493468" cy="3611649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239564"/>
              <a:chOff x="6292736" y="2666564"/>
              <a:chExt cx="1682037" cy="2239564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785400" y="4570959"/>
                <a:ext cx="617477" cy="33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1" name="사각형: 둥근 모서리 60">
            <a:extLst>
              <a:ext uri="{FF2B5EF4-FFF2-40B4-BE49-F238E27FC236}">
                <a16:creationId xmlns:a16="http://schemas.microsoft.com/office/drawing/2014/main" id="{EC7E6A73-0BF4-B64F-AC73-7AFCB6E3E975}"/>
              </a:ext>
            </a:extLst>
          </p:cNvPr>
          <p:cNvSpPr/>
          <p:nvPr/>
        </p:nvSpPr>
        <p:spPr>
          <a:xfrm>
            <a:off x="3401411" y="1406684"/>
            <a:ext cx="2493468" cy="3611668"/>
          </a:xfrm>
          <a:prstGeom prst="roundRect">
            <a:avLst/>
          </a:prstGeom>
          <a:solidFill>
            <a:srgbClr val="1F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5894879" y="1406684"/>
            <a:ext cx="2493468" cy="3611661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3F61AE3-A6A6-AC45-BCD5-5D7180E365F1}"/>
              </a:ext>
            </a:extLst>
          </p:cNvPr>
          <p:cNvSpPr txBox="1"/>
          <p:nvPr/>
        </p:nvSpPr>
        <p:spPr>
          <a:xfrm>
            <a:off x="4213572" y="1418007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Web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6557159" y="1426208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89F46C7-D79B-4F45-ABCB-2314F6B54B19}"/>
              </a:ext>
            </a:extLst>
          </p:cNvPr>
          <p:cNvCxnSpPr>
            <a:cxnSpLocks/>
          </p:cNvCxnSpPr>
          <p:nvPr/>
        </p:nvCxnSpPr>
        <p:spPr>
          <a:xfrm>
            <a:off x="2921483" y="1846688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5498095" y="185832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C1FF7A-490D-5E49-A9A5-92E50660EC89}"/>
              </a:ext>
            </a:extLst>
          </p:cNvPr>
          <p:cNvGrpSpPr/>
          <p:nvPr/>
        </p:nvGrpSpPr>
        <p:grpSpPr>
          <a:xfrm>
            <a:off x="6686013" y="2368592"/>
            <a:ext cx="949299" cy="2030008"/>
            <a:chOff x="6686013" y="2368592"/>
            <a:chExt cx="949299" cy="203000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5650EF1-6995-464C-AF8F-9C904E9F23AD}"/>
                </a:ext>
              </a:extLst>
            </p:cNvPr>
            <p:cNvGrpSpPr/>
            <p:nvPr/>
          </p:nvGrpSpPr>
          <p:grpSpPr>
            <a:xfrm>
              <a:off x="6695817" y="3494943"/>
              <a:ext cx="891591" cy="903657"/>
              <a:chOff x="4038169" y="1963242"/>
              <a:chExt cx="1062339" cy="1249547"/>
            </a:xfrm>
          </p:grpSpPr>
          <p:pic>
            <p:nvPicPr>
              <p:cNvPr id="156" name="그래픽 155" descr="머리 안의 뇌">
                <a:extLst>
                  <a:ext uri="{FF2B5EF4-FFF2-40B4-BE49-F238E27FC236}">
                    <a16:creationId xmlns:a16="http://schemas.microsoft.com/office/drawing/2014/main" id="{8B53FF40-FB08-F743-A2B7-4516DC4BC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19925" y="19632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795CF9-706B-1548-85BE-7FC96E03F1B7}"/>
                  </a:ext>
                </a:extLst>
              </p:cNvPr>
              <p:cNvSpPr txBox="1"/>
              <p:nvPr/>
            </p:nvSpPr>
            <p:spPr>
              <a:xfrm>
                <a:off x="4038169" y="2829764"/>
                <a:ext cx="1062339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머신 러닝 </a:t>
                </a: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BC075E38-6AFF-2541-B4E1-0A84A3986281}"/>
                </a:ext>
              </a:extLst>
            </p:cNvPr>
            <p:cNvGrpSpPr/>
            <p:nvPr/>
          </p:nvGrpSpPr>
          <p:grpSpPr>
            <a:xfrm>
              <a:off x="6686013" y="2368592"/>
              <a:ext cx="949299" cy="992869"/>
              <a:chOff x="1619350" y="4484688"/>
              <a:chExt cx="949299" cy="992869"/>
            </a:xfrm>
          </p:grpSpPr>
          <p:pic>
            <p:nvPicPr>
              <p:cNvPr id="166" name="그래픽 165" descr="톱니바퀴">
                <a:extLst>
                  <a:ext uri="{FF2B5EF4-FFF2-40B4-BE49-F238E27FC236}">
                    <a16:creationId xmlns:a16="http://schemas.microsoft.com/office/drawing/2014/main" id="{4825FC9E-E92A-0D48-8408-0C0286B49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27991" y="4484688"/>
                <a:ext cx="730048" cy="730048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70CF31E-E709-6543-A48A-8BE515C59B7A}"/>
                  </a:ext>
                </a:extLst>
              </p:cNvPr>
              <p:cNvSpPr txBox="1"/>
              <p:nvPr/>
            </p:nvSpPr>
            <p:spPr>
              <a:xfrm>
                <a:off x="1619350" y="5200558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데이터 가공</a:t>
                </a:r>
              </a:p>
            </p:txBody>
          </p:sp>
        </p:grp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A45AF2DF-E340-8944-9243-1D60B5711845}"/>
              </a:ext>
            </a:extLst>
          </p:cNvPr>
          <p:cNvCxnSpPr>
            <a:cxnSpLocks/>
          </p:cNvCxnSpPr>
          <p:nvPr/>
        </p:nvCxnSpPr>
        <p:spPr>
          <a:xfrm flipH="1">
            <a:off x="2904933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5414951" y="4609504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C52D1-D9AC-4743-83A0-C2C29B2F5EF6}"/>
              </a:ext>
            </a:extLst>
          </p:cNvPr>
          <p:cNvGrpSpPr/>
          <p:nvPr/>
        </p:nvGrpSpPr>
        <p:grpSpPr>
          <a:xfrm>
            <a:off x="3944106" y="2466312"/>
            <a:ext cx="1382110" cy="1896270"/>
            <a:chOff x="3944106" y="2397930"/>
            <a:chExt cx="1382110" cy="1896270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A87E62C3-D087-3242-B517-071B0F259C41}"/>
                </a:ext>
              </a:extLst>
            </p:cNvPr>
            <p:cNvGrpSpPr/>
            <p:nvPr/>
          </p:nvGrpSpPr>
          <p:grpSpPr>
            <a:xfrm>
              <a:off x="4007585" y="3393868"/>
              <a:ext cx="1281120" cy="900332"/>
              <a:chOff x="3829361" y="4356075"/>
              <a:chExt cx="1526468" cy="1244949"/>
            </a:xfrm>
          </p:grpSpPr>
          <p:pic>
            <p:nvPicPr>
              <p:cNvPr id="159" name="그래픽 158" descr="가로 막대형 차트">
                <a:extLst>
                  <a:ext uri="{FF2B5EF4-FFF2-40B4-BE49-F238E27FC236}">
                    <a16:creationId xmlns:a16="http://schemas.microsoft.com/office/drawing/2014/main" id="{D598570F-9022-E341-A392-BCA1144FF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19925" y="43560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3C7374C-58E4-9D47-B071-A57A537E0EDE}"/>
                  </a:ext>
                </a:extLst>
              </p:cNvPr>
              <p:cNvSpPr txBox="1"/>
              <p:nvPr/>
            </p:nvSpPr>
            <p:spPr>
              <a:xfrm>
                <a:off x="3829361" y="5217999"/>
                <a:ext cx="1526468" cy="38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러닝 상태 시각화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225A75-C74E-9744-95E0-DE7F3A9DF005}"/>
                </a:ext>
              </a:extLst>
            </p:cNvPr>
            <p:cNvGrpSpPr/>
            <p:nvPr/>
          </p:nvGrpSpPr>
          <p:grpSpPr>
            <a:xfrm>
              <a:off x="3944106" y="2397930"/>
              <a:ext cx="1382110" cy="793856"/>
              <a:chOff x="3974252" y="2607167"/>
              <a:chExt cx="1382110" cy="96056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97E69C6-C02C-0C4D-9CC1-F486A3609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1025" y="2607167"/>
                <a:ext cx="634240" cy="634240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D1D4E04-BAF7-C843-ABFE-0B5301F025DB}"/>
                  </a:ext>
                </a:extLst>
              </p:cNvPr>
              <p:cNvSpPr txBox="1"/>
              <p:nvPr/>
            </p:nvSpPr>
            <p:spPr>
              <a:xfrm>
                <a:off x="3974252" y="3290734"/>
                <a:ext cx="1382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 인터페이스</a:t>
                </a: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기능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7" name="사각형: 둥근 모서리 60">
            <a:extLst>
              <a:ext uri="{FF2B5EF4-FFF2-40B4-BE49-F238E27FC236}">
                <a16:creationId xmlns:a16="http://schemas.microsoft.com/office/drawing/2014/main" id="{B7458919-43DC-B249-87DE-C7BB6568C0E2}"/>
              </a:ext>
            </a:extLst>
          </p:cNvPr>
          <p:cNvSpPr/>
          <p:nvPr/>
        </p:nvSpPr>
        <p:spPr>
          <a:xfrm>
            <a:off x="3398470" y="5004778"/>
            <a:ext cx="4986937" cy="15317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12314B-9B92-B24C-907B-FFC30D041324}"/>
              </a:ext>
            </a:extLst>
          </p:cNvPr>
          <p:cNvSpPr txBox="1"/>
          <p:nvPr/>
        </p:nvSpPr>
        <p:spPr>
          <a:xfrm>
            <a:off x="5562094" y="5031017"/>
            <a:ext cx="66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NAS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8F1E8-117C-B74E-89AE-04E062065C05}"/>
              </a:ext>
            </a:extLst>
          </p:cNvPr>
          <p:cNvGrpSpPr/>
          <p:nvPr/>
        </p:nvGrpSpPr>
        <p:grpSpPr>
          <a:xfrm>
            <a:off x="4318041" y="5460506"/>
            <a:ext cx="634240" cy="933834"/>
            <a:chOff x="4765600" y="5704324"/>
            <a:chExt cx="634240" cy="933834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25A0E7A-0731-054F-B2AE-2605B87C7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600" y="5704324"/>
              <a:ext cx="634240" cy="6342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E4F492-A5B9-B145-9620-EE4CEAC329B3}"/>
                </a:ext>
              </a:extLst>
            </p:cNvPr>
            <p:cNvSpPr txBox="1"/>
            <p:nvPr/>
          </p:nvSpPr>
          <p:spPr>
            <a:xfrm>
              <a:off x="4773982" y="6361159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</a:t>
              </a:r>
            </a:p>
          </p:txBody>
        </p:sp>
      </p:grpSp>
      <p:pic>
        <p:nvPicPr>
          <p:cNvPr id="11" name="그림 10" descr="건물, 창문, 옅은이(가) 표시된 사진&#10;&#10;자동 생성된 설명">
            <a:extLst>
              <a:ext uri="{FF2B5EF4-FFF2-40B4-BE49-F238E27FC236}">
                <a16:creationId xmlns:a16="http://schemas.microsoft.com/office/drawing/2014/main" id="{C093111C-84D7-2641-80F7-F49C32B60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0668" y="5452490"/>
            <a:ext cx="634241" cy="63424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441E3C6-832C-C24F-B18A-6428A54487A4}"/>
              </a:ext>
            </a:extLst>
          </p:cNvPr>
          <p:cNvSpPr txBox="1"/>
          <p:nvPr/>
        </p:nvSpPr>
        <p:spPr>
          <a:xfrm>
            <a:off x="6723406" y="607935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러닝 모델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021141-EE3B-364D-BC72-10D4EA712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7840" y="5004778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502EE36-C80E-9048-9536-2FC8BCC1AC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66881" y="5010210"/>
            <a:ext cx="541814" cy="0"/>
          </a:xfrm>
          <a:prstGeom prst="straightConnector1">
            <a:avLst/>
          </a:prstGeom>
          <a:ln w="57150">
            <a:solidFill>
              <a:srgbClr val="F5FEC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8C164-8E2B-B840-964F-92B4FA60D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86" y="2287874"/>
            <a:ext cx="484909" cy="4849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C9EECD-F9A4-8645-B8D9-4F0FCD089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67" y="2287874"/>
            <a:ext cx="484909" cy="4849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26A9D4-B5B6-5E4B-91AA-DDF6FD209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2287874"/>
            <a:ext cx="484909" cy="484909"/>
          </a:xfrm>
          <a:prstGeom prst="rect">
            <a:avLst/>
          </a:prstGeom>
        </p:spPr>
      </p:pic>
      <p:pic>
        <p:nvPicPr>
          <p:cNvPr id="9" name="그림 8" descr="창문이(가) 표시된 사진&#10;&#10;자동 생성된 설명">
            <a:extLst>
              <a:ext uri="{FF2B5EF4-FFF2-40B4-BE49-F238E27FC236}">
                <a16:creationId xmlns:a16="http://schemas.microsoft.com/office/drawing/2014/main" id="{3306EE8A-69CF-FB48-87B5-3F3708B6C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4" y="3904062"/>
            <a:ext cx="660161" cy="6601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27EB5B-AA16-AC45-B6C7-6848FED7A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684" y="3960918"/>
            <a:ext cx="716881" cy="6595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005D76-431A-8247-B3E0-9CC197FF3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993" y="3953121"/>
            <a:ext cx="1481161" cy="6102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0B9759-8E7E-D941-A5E7-3E87C4102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152" y="3963221"/>
            <a:ext cx="569763" cy="569763"/>
          </a:xfrm>
          <a:prstGeom prst="rect">
            <a:avLst/>
          </a:prstGeom>
        </p:spPr>
      </p:pic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985B9230-91C6-FF49-A7A9-CAF9261D32E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1237409" y="2988129"/>
            <a:ext cx="1131279" cy="700586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F5131D99-EB46-0C42-81E4-F4BBBF3858C3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5400000">
            <a:off x="888850" y="3336689"/>
            <a:ext cx="1131279" cy="3467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8BB86E87-CC2F-7545-A50B-CE99EB4ABAD2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rot="16200000" flipH="1">
            <a:off x="540289" y="2991595"/>
            <a:ext cx="1131279" cy="693653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CF58C0E-6BAA-ED4B-8A55-612B2860E46D}"/>
              </a:ext>
            </a:extLst>
          </p:cNvPr>
          <p:cNvGrpSpPr/>
          <p:nvPr/>
        </p:nvGrpSpPr>
        <p:grpSpPr>
          <a:xfrm rot="16200000">
            <a:off x="2232842" y="3812057"/>
            <a:ext cx="282192" cy="791740"/>
            <a:chOff x="2576022" y="2399536"/>
            <a:chExt cx="282192" cy="540769"/>
          </a:xfrm>
        </p:grpSpPr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0E108428-30FA-6545-B1FE-233CBFCCE3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A5DCC5EC-84F9-CA40-831D-59FD5A250A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952A22-0AEC-E941-8A05-A2A4FC970C35}"/>
              </a:ext>
            </a:extLst>
          </p:cNvPr>
          <p:cNvGrpSpPr/>
          <p:nvPr/>
        </p:nvGrpSpPr>
        <p:grpSpPr>
          <a:xfrm rot="16200000">
            <a:off x="6173664" y="3812058"/>
            <a:ext cx="282192" cy="791740"/>
            <a:chOff x="2576022" y="2399536"/>
            <a:chExt cx="282192" cy="540769"/>
          </a:xfrm>
        </p:grpSpPr>
        <p:cxnSp>
          <p:nvCxnSpPr>
            <p:cNvPr id="111" name="꺾인 연결선[E] 110">
              <a:extLst>
                <a:ext uri="{FF2B5EF4-FFF2-40B4-BE49-F238E27FC236}">
                  <a16:creationId xmlns:a16="http://schemas.microsoft.com/office/drawing/2014/main" id="{0F338050-1201-A54D-8DC1-D28C5FA1D6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[E] 111">
              <a:extLst>
                <a:ext uri="{FF2B5EF4-FFF2-40B4-BE49-F238E27FC236}">
                  <a16:creationId xmlns:a16="http://schemas.microsoft.com/office/drawing/2014/main" id="{95F70144-01B0-9C44-AF01-28FACD3062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CF857BB-17E5-A34F-84DD-4EBA8AFF321E}"/>
              </a:ext>
            </a:extLst>
          </p:cNvPr>
          <p:cNvGrpSpPr/>
          <p:nvPr/>
        </p:nvGrpSpPr>
        <p:grpSpPr>
          <a:xfrm rot="16200000">
            <a:off x="4037797" y="3728925"/>
            <a:ext cx="282192" cy="958005"/>
            <a:chOff x="2576022" y="2399536"/>
            <a:chExt cx="282192" cy="540769"/>
          </a:xfrm>
        </p:grpSpPr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FC8671AB-FB6C-F243-9C5E-4FEB4A2AF1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FCEE98C1-AF37-584B-8668-97286A48C5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D476DBB-BA5C-F54B-8B5A-4D6E5FD9F4C3}"/>
              </a:ext>
            </a:extLst>
          </p:cNvPr>
          <p:cNvSpPr txBox="1"/>
          <p:nvPr/>
        </p:nvSpPr>
        <p:spPr>
          <a:xfrm>
            <a:off x="1153429" y="4509927"/>
            <a:ext cx="598649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Web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591FD3-C413-0140-B39F-ABC0222B62CA}"/>
              </a:ext>
            </a:extLst>
          </p:cNvPr>
          <p:cNvSpPr txBox="1"/>
          <p:nvPr/>
        </p:nvSpPr>
        <p:spPr>
          <a:xfrm>
            <a:off x="1187848" y="1847809"/>
            <a:ext cx="67952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User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F6DC4-5658-DF43-BE80-C0E21DA2F7DC}"/>
              </a:ext>
            </a:extLst>
          </p:cNvPr>
          <p:cNvSpPr txBox="1"/>
          <p:nvPr/>
        </p:nvSpPr>
        <p:spPr>
          <a:xfrm>
            <a:off x="2687602" y="4541383"/>
            <a:ext cx="103886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Front End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DF83AF-6ADA-EC45-AF6C-CBA0AF1BF4AE}"/>
              </a:ext>
            </a:extLst>
          </p:cNvPr>
          <p:cNvSpPr txBox="1"/>
          <p:nvPr/>
        </p:nvSpPr>
        <p:spPr>
          <a:xfrm>
            <a:off x="4809523" y="4587411"/>
            <a:ext cx="101210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Back End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002655-1F9D-C045-80C5-590B2B64C1C5}"/>
              </a:ext>
            </a:extLst>
          </p:cNvPr>
          <p:cNvSpPr txBox="1"/>
          <p:nvPr/>
        </p:nvSpPr>
        <p:spPr>
          <a:xfrm>
            <a:off x="6904684" y="4670342"/>
            <a:ext cx="85856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DBMS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397CEB-74E5-4C47-B7E1-086793DA02DC}"/>
              </a:ext>
            </a:extLst>
          </p:cNvPr>
          <p:cNvSpPr txBox="1"/>
          <p:nvPr/>
        </p:nvSpPr>
        <p:spPr>
          <a:xfrm>
            <a:off x="3871657" y="3986857"/>
            <a:ext cx="64505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Axios</a:t>
            </a:r>
            <a:endParaRPr lang="en-US" altLang="ko-KR" sz="1400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7497FC-E17F-C94D-8A06-F4D0C1F8D451}"/>
              </a:ext>
            </a:extLst>
          </p:cNvPr>
          <p:cNvSpPr txBox="1"/>
          <p:nvPr/>
        </p:nvSpPr>
        <p:spPr>
          <a:xfrm>
            <a:off x="2063802" y="4000818"/>
            <a:ext cx="64505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9E6A887-C4DD-AB44-9628-79023F61E2A7}"/>
              </a:ext>
            </a:extLst>
          </p:cNvPr>
          <p:cNvSpPr txBox="1"/>
          <p:nvPr/>
        </p:nvSpPr>
        <p:spPr>
          <a:xfrm>
            <a:off x="6025085" y="3986857"/>
            <a:ext cx="64505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JDBC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6" name="원통[C] 35">
            <a:extLst>
              <a:ext uri="{FF2B5EF4-FFF2-40B4-BE49-F238E27FC236}">
                <a16:creationId xmlns:a16="http://schemas.microsoft.com/office/drawing/2014/main" id="{B4399EFB-C517-DC42-A653-70FA6B2D61D4}"/>
              </a:ext>
            </a:extLst>
          </p:cNvPr>
          <p:cNvSpPr/>
          <p:nvPr/>
        </p:nvSpPr>
        <p:spPr>
          <a:xfrm>
            <a:off x="6368516" y="1177474"/>
            <a:ext cx="1587636" cy="17376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i="1" dirty="0"/>
              <a:t>NAS</a:t>
            </a:r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ko-Kore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39AC37A-56FB-2742-A912-0A3BABCF1F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69" y="2000294"/>
            <a:ext cx="526861" cy="5268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512EE44-0E08-F249-A389-0FABA02A01B2}"/>
              </a:ext>
            </a:extLst>
          </p:cNvPr>
          <p:cNvSpPr txBox="1"/>
          <p:nvPr/>
        </p:nvSpPr>
        <p:spPr>
          <a:xfrm>
            <a:off x="4741019" y="19097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케라스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CD8C4E3-8F31-124A-9B13-487FE69C3506}"/>
              </a:ext>
            </a:extLst>
          </p:cNvPr>
          <p:cNvGrpSpPr/>
          <p:nvPr/>
        </p:nvGrpSpPr>
        <p:grpSpPr>
          <a:xfrm rot="5400000">
            <a:off x="5730364" y="1674532"/>
            <a:ext cx="329720" cy="650811"/>
            <a:chOff x="5025334" y="1954318"/>
            <a:chExt cx="482743" cy="952852"/>
          </a:xfrm>
        </p:grpSpPr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9901238C-4F27-B940-8D5C-87FAFA69C29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48909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1D426C52-C857-9746-9CFA-41A5E60253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1650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69F3EF31-AA89-AC4C-9D34-C1B548842789}"/>
              </a:ext>
            </a:extLst>
          </p:cNvPr>
          <p:cNvGrpSpPr/>
          <p:nvPr/>
        </p:nvGrpSpPr>
        <p:grpSpPr>
          <a:xfrm>
            <a:off x="5102056" y="3013016"/>
            <a:ext cx="329720" cy="650811"/>
            <a:chOff x="5025334" y="1954318"/>
            <a:chExt cx="482743" cy="952852"/>
          </a:xfrm>
        </p:grpSpPr>
        <p:cxnSp>
          <p:nvCxnSpPr>
            <p:cNvPr id="94" name="꺾인 연결선[E] 93">
              <a:extLst>
                <a:ext uri="{FF2B5EF4-FFF2-40B4-BE49-F238E27FC236}">
                  <a16:creationId xmlns:a16="http://schemas.microsoft.com/office/drawing/2014/main" id="{45555ABA-63A0-084E-B511-E7D5AC325CE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48909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[E] 94">
              <a:extLst>
                <a:ext uri="{FF2B5EF4-FFF2-40B4-BE49-F238E27FC236}">
                  <a16:creationId xmlns:a16="http://schemas.microsoft.com/office/drawing/2014/main" id="{1AC3F980-AD07-2342-A76D-4F1CC46E1A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1650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4F9DC8B1-AFEB-044E-A06E-338A5C648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114" y="1920027"/>
            <a:ext cx="638099" cy="63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55B011A-BA71-BB4C-87BC-F834B4B3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4627659"/>
            <a:ext cx="645414" cy="64541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EB66BA-C15A-EF43-968A-BF563781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3233940"/>
            <a:ext cx="645414" cy="64541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89F780-E4CB-6044-A269-507FB8F43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32" y="1829249"/>
            <a:ext cx="645414" cy="6454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00972B1-3521-1846-8A1B-9B20E061D752}"/>
              </a:ext>
            </a:extLst>
          </p:cNvPr>
          <p:cNvSpPr txBox="1"/>
          <p:nvPr/>
        </p:nvSpPr>
        <p:spPr>
          <a:xfrm>
            <a:off x="1462193" y="2430523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30C46F-D0E9-8648-99E9-BC3602669425}"/>
              </a:ext>
            </a:extLst>
          </p:cNvPr>
          <p:cNvGrpSpPr/>
          <p:nvPr/>
        </p:nvGrpSpPr>
        <p:grpSpPr>
          <a:xfrm>
            <a:off x="2943762" y="982102"/>
            <a:ext cx="4859066" cy="5287833"/>
            <a:chOff x="3955882" y="982102"/>
            <a:chExt cx="4859066" cy="5287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4D9F0A-2149-6048-9189-1D9A5FB3E0B2}"/>
                </a:ext>
              </a:extLst>
            </p:cNvPr>
            <p:cNvGrpSpPr/>
            <p:nvPr/>
          </p:nvGrpSpPr>
          <p:grpSpPr>
            <a:xfrm>
              <a:off x="3955882" y="982102"/>
              <a:ext cx="4859066" cy="5287833"/>
              <a:chOff x="5755913" y="1882883"/>
              <a:chExt cx="2493468" cy="4370110"/>
            </a:xfrm>
            <a:solidFill>
              <a:srgbClr val="0070C0"/>
            </a:solidFill>
          </p:grpSpPr>
          <p:sp>
            <p:nvSpPr>
              <p:cNvPr id="63" name="사각형: 둥근 모서리 61">
                <a:extLst>
                  <a:ext uri="{FF2B5EF4-FFF2-40B4-BE49-F238E27FC236}">
                    <a16:creationId xmlns:a16="http://schemas.microsoft.com/office/drawing/2014/main" id="{C6FD44F5-C589-D24A-A78E-C728C5D252A4}"/>
                  </a:ext>
                </a:extLst>
              </p:cNvPr>
              <p:cNvSpPr/>
              <p:nvPr/>
            </p:nvSpPr>
            <p:spPr>
              <a:xfrm>
                <a:off x="5755913" y="1882883"/>
                <a:ext cx="2493468" cy="437011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0496F5-CADE-1F4B-9B2C-57AADF21698B}"/>
                  </a:ext>
                </a:extLst>
              </p:cNvPr>
              <p:cNvSpPr txBox="1"/>
              <p:nvPr/>
            </p:nvSpPr>
            <p:spPr>
              <a:xfrm>
                <a:off x="6500273" y="1930210"/>
                <a:ext cx="1004749" cy="4593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Learning</a:t>
                </a:r>
                <a:r>
                  <a:rPr lang="ko-KR" altLang="en-US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CCFD76-4358-3C47-A568-D1B4DDC37087}"/>
                </a:ext>
              </a:extLst>
            </p:cNvPr>
            <p:cNvGrpSpPr/>
            <p:nvPr/>
          </p:nvGrpSpPr>
          <p:grpSpPr>
            <a:xfrm>
              <a:off x="4297698" y="1652456"/>
              <a:ext cx="4175434" cy="1020943"/>
              <a:chOff x="4297698" y="1652456"/>
              <a:chExt cx="4175434" cy="1020943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3BBBF48-8C21-F643-BDD7-D6F0C01B6BD4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9D3BF1-C91B-7745-B71E-0B112A148964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34F095D-10E3-B142-8D13-B8B3E434ED6C}"/>
                </a:ext>
              </a:extLst>
            </p:cNvPr>
            <p:cNvGrpSpPr/>
            <p:nvPr/>
          </p:nvGrpSpPr>
          <p:grpSpPr>
            <a:xfrm>
              <a:off x="4297698" y="3046176"/>
              <a:ext cx="4175434" cy="1020943"/>
              <a:chOff x="4297698" y="1652456"/>
              <a:chExt cx="4175434" cy="1020943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0B8978B5-DAE0-AC4D-B200-4945E21C57DC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928D05-D551-CE4A-B3A7-83AE297A6C8B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24345E3-5385-9C49-A830-A2BE02D2D571}"/>
                </a:ext>
              </a:extLst>
            </p:cNvPr>
            <p:cNvGrpSpPr/>
            <p:nvPr/>
          </p:nvGrpSpPr>
          <p:grpSpPr>
            <a:xfrm>
              <a:off x="4297698" y="4439895"/>
              <a:ext cx="4175434" cy="1020943"/>
              <a:chOff x="4297698" y="1652456"/>
              <a:chExt cx="4175434" cy="1020943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A8AEE28A-0634-7446-A929-CD952DDF66B9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441ABE-F378-DC44-BDEC-C572D93BBB1A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F47203-BC89-4F45-8DD8-D1F3DCE34568}"/>
              </a:ext>
            </a:extLst>
          </p:cNvPr>
          <p:cNvCxnSpPr>
            <a:cxnSpLocks/>
            <a:stCxn id="44" idx="3"/>
            <a:endCxn id="22" idx="1"/>
          </p:cNvCxnSpPr>
          <p:nvPr/>
        </p:nvCxnSpPr>
        <p:spPr>
          <a:xfrm>
            <a:off x="2193246" y="2151956"/>
            <a:ext cx="1092332" cy="109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7DADFA-39AC-D44D-99A1-C39B402B4329}"/>
              </a:ext>
            </a:extLst>
          </p:cNvPr>
          <p:cNvCxnSpPr>
            <a:cxnSpLocks/>
            <a:stCxn id="43" idx="3"/>
            <a:endCxn id="72" idx="1"/>
          </p:cNvCxnSpPr>
          <p:nvPr/>
        </p:nvCxnSpPr>
        <p:spPr>
          <a:xfrm>
            <a:off x="2200085" y="3556647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76EA472-606A-3A40-92C7-1D5040D49C88}"/>
              </a:ext>
            </a:extLst>
          </p:cNvPr>
          <p:cNvCxnSpPr>
            <a:cxnSpLocks/>
            <a:stCxn id="42" idx="3"/>
            <a:endCxn id="75" idx="1"/>
          </p:cNvCxnSpPr>
          <p:nvPr/>
        </p:nvCxnSpPr>
        <p:spPr>
          <a:xfrm>
            <a:off x="2200085" y="4950366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D76ACAD-396F-3549-B4C6-54B9C5C27F0F}"/>
              </a:ext>
            </a:extLst>
          </p:cNvPr>
          <p:cNvSpPr txBox="1"/>
          <p:nvPr/>
        </p:nvSpPr>
        <p:spPr>
          <a:xfrm>
            <a:off x="1455354" y="3804492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98D026-80FD-1D49-A36F-437ACBF321A0}"/>
              </a:ext>
            </a:extLst>
          </p:cNvPr>
          <p:cNvSpPr txBox="1"/>
          <p:nvPr/>
        </p:nvSpPr>
        <p:spPr>
          <a:xfrm>
            <a:off x="1465404" y="5232355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</p:txBody>
      </p:sp>
      <p:sp>
        <p:nvSpPr>
          <p:cNvPr id="37" name="곱하기 36">
            <a:extLst>
              <a:ext uri="{FF2B5EF4-FFF2-40B4-BE49-F238E27FC236}">
                <a16:creationId xmlns:a16="http://schemas.microsoft.com/office/drawing/2014/main" id="{8D7B8419-71F4-4340-9BDC-D591B389F998}"/>
              </a:ext>
            </a:extLst>
          </p:cNvPr>
          <p:cNvSpPr/>
          <p:nvPr/>
        </p:nvSpPr>
        <p:spPr>
          <a:xfrm>
            <a:off x="2135927" y="732358"/>
            <a:ext cx="6475835" cy="5586222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FC8E139-720B-AB41-89E0-86E187B78957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356BE2-19FF-B74B-807F-DA1D92078759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제한 요소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BB8EA7E-1580-2143-AB4D-06C318B438E2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4F7236E1-6645-6946-8CDB-3F23349D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5166</TotalTime>
  <Words>1088</Words>
  <Application>Microsoft Macintosh PowerPoint</Application>
  <PresentationFormat>화면 슬라이드 쇼(4:3)</PresentationFormat>
  <Paragraphs>295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Calibri</vt:lpstr>
      <vt:lpstr>Nanum Myeongjo</vt:lpstr>
      <vt:lpstr>맑은 고딕</vt:lpstr>
      <vt:lpstr>Nanum Gothic ExtraBold</vt:lpstr>
      <vt:lpstr>HY중고딕</vt:lpstr>
      <vt:lpstr>Arial</vt:lpstr>
      <vt:lpstr>Nanum Gothic</vt:lpstr>
      <vt:lpstr>나눔바른고딕</vt:lpstr>
      <vt:lpstr>돋움</vt:lpstr>
      <vt:lpstr>Calibri Light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273</cp:revision>
  <dcterms:created xsi:type="dcterms:W3CDTF">2018-04-02T04:18:06Z</dcterms:created>
  <dcterms:modified xsi:type="dcterms:W3CDTF">2020-03-17T15:40:42Z</dcterms:modified>
</cp:coreProperties>
</file>